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59" r:id="rId6"/>
    <p:sldId id="261" r:id="rId7"/>
    <p:sldId id="263" r:id="rId8"/>
    <p:sldId id="264" r:id="rId9"/>
    <p:sldId id="265" r:id="rId10"/>
    <p:sldId id="267" r:id="rId11"/>
    <p:sldId id="266" r:id="rId12"/>
    <p:sldId id="268"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07740F-D3DA-854B-8098-C020BE73FF31}"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23276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7740F-D3DA-854B-8098-C020BE73FF31}"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210015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7740F-D3DA-854B-8098-C020BE73FF31}"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168809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7740F-D3DA-854B-8098-C020BE73FF31}"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224901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07740F-D3DA-854B-8098-C020BE73FF31}"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271213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07740F-D3DA-854B-8098-C020BE73FF31}"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256019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07740F-D3DA-854B-8098-C020BE73FF31}"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204298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07740F-D3DA-854B-8098-C020BE73FF31}"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329855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7740F-D3DA-854B-8098-C020BE73FF31}"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213479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7740F-D3DA-854B-8098-C020BE73FF31}"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177046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7740F-D3DA-854B-8098-C020BE73FF31}"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879D6-A6B0-5C4B-8AFC-DA3133998EEF}" type="slidenum">
              <a:rPr lang="en-US" smtClean="0"/>
              <a:t>‹#›</a:t>
            </a:fld>
            <a:endParaRPr lang="en-US"/>
          </a:p>
        </p:txBody>
      </p:sp>
    </p:spTree>
    <p:extLst>
      <p:ext uri="{BB962C8B-B14F-4D97-AF65-F5344CB8AC3E}">
        <p14:creationId xmlns:p14="http://schemas.microsoft.com/office/powerpoint/2010/main" val="24394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7740F-D3DA-854B-8098-C020BE73FF31}" type="datetimeFigureOut">
              <a:rPr lang="en-US" smtClean="0"/>
              <a:t>4/5/2018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879D6-A6B0-5C4B-8AFC-DA3133998EEF}" type="slidenum">
              <a:rPr lang="en-US" smtClean="0"/>
              <a:t>‹#›</a:t>
            </a:fld>
            <a:endParaRPr lang="en-US"/>
          </a:p>
        </p:txBody>
      </p:sp>
    </p:spTree>
    <p:extLst>
      <p:ext uri="{BB962C8B-B14F-4D97-AF65-F5344CB8AC3E}">
        <p14:creationId xmlns:p14="http://schemas.microsoft.com/office/powerpoint/2010/main" val="45383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5_R116015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7343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Lesson 5 </a:t>
            </a:r>
            <a:r>
              <a:rPr lang="en-US" sz="2400" dirty="0"/>
              <a:t>The Slave Trade and Its Impact on Africa </a:t>
            </a:r>
          </a:p>
        </p:txBody>
      </p:sp>
    </p:spTree>
    <p:extLst>
      <p:ext uri="{BB962C8B-B14F-4D97-AF65-F5344CB8AC3E}">
        <p14:creationId xmlns:p14="http://schemas.microsoft.com/office/powerpoint/2010/main" val="404086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4"/>
            <a:ext cx="8541043" cy="461665"/>
          </a:xfrm>
          <a:prstGeom prst="rect">
            <a:avLst/>
          </a:prstGeom>
          <a:noFill/>
        </p:spPr>
        <p:txBody>
          <a:bodyPr vert="horz" wrap="square" rtlCol="0">
            <a:spAutoFit/>
          </a:bodyPr>
          <a:lstStyle/>
          <a:p>
            <a:pPr algn="ctr"/>
            <a:r>
              <a:rPr lang="en-US" sz="2400" b="1" dirty="0">
                <a:solidFill>
                  <a:srgbClr val="0072BC"/>
                </a:solidFill>
              </a:rPr>
              <a:t>Horrors of the Middle Passage</a:t>
            </a:r>
          </a:p>
        </p:txBody>
      </p:sp>
      <p:sp>
        <p:nvSpPr>
          <p:cNvPr id="3" name="TextBox 2"/>
          <p:cNvSpPr txBox="1"/>
          <p:nvPr/>
        </p:nvSpPr>
        <p:spPr>
          <a:xfrm>
            <a:off x="279401" y="646527"/>
            <a:ext cx="8541042" cy="6001643"/>
          </a:xfrm>
          <a:prstGeom prst="rect">
            <a:avLst/>
          </a:prstGeom>
          <a:noFill/>
        </p:spPr>
        <p:txBody>
          <a:bodyPr vert="horz" wrap="square" rtlCol="0">
            <a:spAutoFit/>
          </a:bodyPr>
          <a:lstStyle/>
          <a:p>
            <a:pPr algn="ctr"/>
            <a:r>
              <a:rPr lang="en-US" sz="2400" dirty="0"/>
              <a:t>Forced March to the Ships</a:t>
            </a:r>
          </a:p>
          <a:p>
            <a:pPr marL="342900" indent="-342900">
              <a:buFont typeface="Arial" panose="020B0604020202020204" pitchFamily="34" charset="0"/>
              <a:buChar char="•"/>
            </a:pPr>
            <a:r>
              <a:rPr lang="en-US" sz="2400" dirty="0"/>
              <a:t>After Africans were enslaved they were forced to march to costal cities. They were bound by ropes and chains, often tied to one another, forced to carry heavy loads, and forced to walk up to one thousand miles to the coast.</a:t>
            </a:r>
          </a:p>
          <a:p>
            <a:pPr marL="342900" indent="-342900">
              <a:buFont typeface="Arial" panose="020B0604020202020204" pitchFamily="34" charset="0"/>
              <a:buChar char="•"/>
            </a:pPr>
            <a:r>
              <a:rPr lang="en-US" sz="2400" dirty="0"/>
              <a:t>Many died along the way, whoever escaped was recaptured and punished, and then they were taken to costal town in Ghana and Senegal where they awaited the Europeans in holding pens or warehouses.</a:t>
            </a:r>
          </a:p>
          <a:p>
            <a:pPr algn="ctr"/>
            <a:r>
              <a:rPr lang="en-US" sz="2400" dirty="0"/>
              <a:t>Packed Aboard the “Floating Coffins”</a:t>
            </a:r>
          </a:p>
          <a:p>
            <a:pPr marL="342900" indent="-342900">
              <a:buFont typeface="Arial" panose="020B0604020202020204" pitchFamily="34" charset="0"/>
              <a:buChar char="•"/>
            </a:pPr>
            <a:r>
              <a:rPr lang="en-US" sz="2400" dirty="0"/>
              <a:t>After they were purchased hundreds of men, women, and children were packed into a vessel on a voyage that could last from 3 weeks to 3 months. </a:t>
            </a:r>
          </a:p>
          <a:p>
            <a:pPr marL="342900" indent="-342900">
              <a:buFont typeface="Arial" panose="020B0604020202020204" pitchFamily="34" charset="0"/>
              <a:buChar char="•"/>
            </a:pPr>
            <a:r>
              <a:rPr lang="en-US" sz="2400" dirty="0"/>
              <a:t>There were many perils on the sea like storms, pirates, mutinies, disease, brutal mistreatment. Many Africans killed themselves believing if they died they would return home </a:t>
            </a:r>
          </a:p>
        </p:txBody>
      </p:sp>
    </p:spTree>
    <p:extLst>
      <p:ext uri="{BB962C8B-B14F-4D97-AF65-F5344CB8AC3E}">
        <p14:creationId xmlns:p14="http://schemas.microsoft.com/office/powerpoint/2010/main" val="217395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456636" cy="461665"/>
          </a:xfrm>
          <a:prstGeom prst="rect">
            <a:avLst/>
          </a:prstGeom>
          <a:noFill/>
        </p:spPr>
        <p:txBody>
          <a:bodyPr vert="horz" wrap="square" rtlCol="0">
            <a:spAutoFit/>
          </a:bodyPr>
          <a:lstStyle/>
          <a:p>
            <a:pPr algn="ctr"/>
            <a:r>
              <a:rPr lang="en-US" sz="2400" b="1" dirty="0">
                <a:solidFill>
                  <a:srgbClr val="0072BC"/>
                </a:solidFill>
              </a:rPr>
              <a:t>Horrors of the Middle Passage</a:t>
            </a:r>
          </a:p>
        </p:txBody>
      </p:sp>
      <p:sp>
        <p:nvSpPr>
          <p:cNvPr id="3" name="TextBox 2"/>
          <p:cNvSpPr txBox="1"/>
          <p:nvPr/>
        </p:nvSpPr>
        <p:spPr>
          <a:xfrm>
            <a:off x="279399" y="1460500"/>
            <a:ext cx="8456637" cy="3416320"/>
          </a:xfrm>
          <a:prstGeom prst="rect">
            <a:avLst/>
          </a:prstGeom>
          <a:noFill/>
        </p:spPr>
        <p:txBody>
          <a:bodyPr vert="horz" wrap="square" rtlCol="0">
            <a:spAutoFit/>
          </a:bodyPr>
          <a:lstStyle/>
          <a:p>
            <a:pPr lvl="0" algn="ctr"/>
            <a:r>
              <a:rPr lang="en-US" sz="2400" dirty="0">
                <a:solidFill>
                  <a:prstClr val="black"/>
                </a:solidFill>
              </a:rPr>
              <a:t>Packed Aboard the “Floating Coffins”</a:t>
            </a:r>
          </a:p>
          <a:p>
            <a:pPr marL="342900" lvl="0" indent="-342900">
              <a:buFont typeface="Arial" panose="020B0604020202020204" pitchFamily="34" charset="0"/>
              <a:buChar char="•"/>
            </a:pPr>
            <a:r>
              <a:rPr lang="en-US" sz="2400" dirty="0">
                <a:solidFill>
                  <a:prstClr val="black"/>
                </a:solidFill>
              </a:rPr>
              <a:t>Historians estimate that about two thousand Africans were sent to the Americas in the 1500’s</a:t>
            </a:r>
          </a:p>
          <a:p>
            <a:pPr marL="342900" lvl="0" indent="-342900">
              <a:buFont typeface="Arial" panose="020B0604020202020204" pitchFamily="34" charset="0"/>
              <a:buChar char="•"/>
            </a:pPr>
            <a:r>
              <a:rPr lang="en-US" sz="2400" dirty="0">
                <a:solidFill>
                  <a:prstClr val="black"/>
                </a:solidFill>
              </a:rPr>
              <a:t>In the 1780’s the peak of the slave trade, that estimate is eighty thousand a year</a:t>
            </a:r>
          </a:p>
          <a:p>
            <a:pPr marL="342900" lvl="0" indent="-342900">
              <a:buFont typeface="Arial" panose="020B0604020202020204" pitchFamily="34" charset="0"/>
              <a:buChar char="•"/>
            </a:pPr>
            <a:r>
              <a:rPr lang="en-US" sz="2400" dirty="0">
                <a:solidFill>
                  <a:prstClr val="black"/>
                </a:solidFill>
              </a:rPr>
              <a:t>By the mid 1800’s when slavery was finally ended it is estimated that 11 million Africans made it to the Americas and 2 million died on the way there</a:t>
            </a:r>
          </a:p>
          <a:p>
            <a:pPr marL="342900" lvl="0" indent="-342900">
              <a:buFont typeface="Arial" panose="020B0604020202020204" pitchFamily="34" charset="0"/>
              <a:buChar char="•"/>
            </a:pPr>
            <a:r>
              <a:rPr lang="en-US" sz="2400" dirty="0">
                <a:solidFill>
                  <a:prstClr val="black"/>
                </a:solidFill>
              </a:rPr>
              <a:t>This will have a devastating effect on African societies </a:t>
            </a:r>
          </a:p>
        </p:txBody>
      </p:sp>
    </p:spTree>
    <p:extLst>
      <p:ext uri="{BB962C8B-B14F-4D97-AF65-F5344CB8AC3E}">
        <p14:creationId xmlns:p14="http://schemas.microsoft.com/office/powerpoint/2010/main" val="68271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Horrors of the Middle Passage</a:t>
            </a:r>
          </a:p>
        </p:txBody>
      </p:sp>
      <p:pic>
        <p:nvPicPr>
          <p:cNvPr id="3" name="Picture 2" descr="HSWH_SC_L05_R116015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Europeans built fortresses in ports along the west coast of Africa, such as the town of Elmina in what is now Ghana, shown here. Hypothesize What was one probable use of the fortress?</a:t>
            </a:r>
          </a:p>
        </p:txBody>
      </p:sp>
    </p:spTree>
    <p:extLst>
      <p:ext uri="{BB962C8B-B14F-4D97-AF65-F5344CB8AC3E}">
        <p14:creationId xmlns:p14="http://schemas.microsoft.com/office/powerpoint/2010/main" val="392279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4"/>
            <a:ext cx="8569178" cy="461665"/>
          </a:xfrm>
          <a:prstGeom prst="rect">
            <a:avLst/>
          </a:prstGeom>
          <a:noFill/>
        </p:spPr>
        <p:txBody>
          <a:bodyPr vert="horz" wrap="square" rtlCol="0">
            <a:spAutoFit/>
          </a:bodyPr>
          <a:lstStyle/>
          <a:p>
            <a:pPr algn="ctr"/>
            <a:r>
              <a:rPr lang="en-US" sz="2400" b="1" dirty="0">
                <a:solidFill>
                  <a:srgbClr val="0072BC"/>
                </a:solidFill>
              </a:rPr>
              <a:t>Impact of the Slave Trade</a:t>
            </a:r>
          </a:p>
        </p:txBody>
      </p:sp>
      <p:sp>
        <p:nvSpPr>
          <p:cNvPr id="3" name="TextBox 2"/>
          <p:cNvSpPr txBox="1"/>
          <p:nvPr/>
        </p:nvSpPr>
        <p:spPr>
          <a:xfrm>
            <a:off x="279400" y="827453"/>
            <a:ext cx="8569178" cy="5632311"/>
          </a:xfrm>
          <a:prstGeom prst="rect">
            <a:avLst/>
          </a:prstGeom>
          <a:noFill/>
        </p:spPr>
        <p:txBody>
          <a:bodyPr vert="horz" wrap="square" rtlCol="0">
            <a:spAutoFit/>
          </a:bodyPr>
          <a:lstStyle/>
          <a:p>
            <a:pPr algn="ctr"/>
            <a:r>
              <a:rPr lang="en-US" sz="2400" dirty="0"/>
              <a:t>The Asante Kingdom</a:t>
            </a:r>
          </a:p>
          <a:p>
            <a:pPr marL="342900" indent="-342900">
              <a:buFont typeface="Arial" panose="020B0604020202020204" pitchFamily="34" charset="0"/>
              <a:buChar char="•"/>
            </a:pPr>
            <a:r>
              <a:rPr lang="en-US" sz="2400" dirty="0"/>
              <a:t>Osei Tutu will gain control of Kumasi, a trading city in Ghana. He will defeat the </a:t>
            </a:r>
            <a:r>
              <a:rPr lang="en-US" sz="2400" dirty="0" err="1"/>
              <a:t>Denkyera</a:t>
            </a:r>
            <a:r>
              <a:rPr lang="en-US" sz="2400" dirty="0"/>
              <a:t>, a powerful neighboring kingdom. He will create a royal monopoly on gold mining and slave trading.  They will play European rivals against each other to protect themselves and build a wealthy, powerful state</a:t>
            </a:r>
          </a:p>
          <a:p>
            <a:pPr algn="ctr"/>
            <a:r>
              <a:rPr lang="en-US" sz="2400" dirty="0"/>
              <a:t>The Oyo Empire</a:t>
            </a:r>
          </a:p>
          <a:p>
            <a:pPr marL="342900" indent="-342900">
              <a:buFont typeface="Arial" panose="020B0604020202020204" pitchFamily="34" charset="0"/>
              <a:buChar char="•"/>
            </a:pPr>
            <a:r>
              <a:rPr lang="en-US" sz="2400" dirty="0"/>
              <a:t> in the late 1600’s the Oyo Empire will use its wealth from the slave trade to build up its army in order to conquer a neighboring kingdom and will continue to trade with merchants</a:t>
            </a:r>
          </a:p>
          <a:p>
            <a:pPr algn="ctr"/>
            <a:r>
              <a:rPr lang="en-US" sz="2400" dirty="0"/>
              <a:t>Slavery and the Americas</a:t>
            </a:r>
          </a:p>
          <a:p>
            <a:pPr marL="342900" indent="-342900">
              <a:buFont typeface="Arial" panose="020B0604020202020204" pitchFamily="34" charset="0"/>
              <a:buChar char="•"/>
            </a:pPr>
            <a:r>
              <a:rPr lang="en-US" sz="2400" dirty="0"/>
              <a:t>1807 the British will end slavery throughout its empire and in itself in 1833. in 1865 during the Civil War will the US end slavery</a:t>
            </a:r>
          </a:p>
          <a:p>
            <a:pPr marL="342900" indent="-342900">
              <a:buFont typeface="Arial" panose="020B0604020202020204" pitchFamily="34" charset="0"/>
              <a:buChar char="•"/>
            </a:pPr>
            <a:r>
              <a:rPr lang="en-US" sz="2400" dirty="0"/>
              <a:t>In 1888 Brazil will end slavery long after everyone else because of the sugar industry relied heavily on the slave trade. </a:t>
            </a:r>
          </a:p>
        </p:txBody>
      </p:sp>
    </p:spTree>
    <p:extLst>
      <p:ext uri="{BB962C8B-B14F-4D97-AF65-F5344CB8AC3E}">
        <p14:creationId xmlns:p14="http://schemas.microsoft.com/office/powerpoint/2010/main" val="219680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Impact of the Slave Trade</a:t>
            </a:r>
          </a:p>
        </p:txBody>
      </p:sp>
      <p:pic>
        <p:nvPicPr>
          <p:cNvPr id="3" name="Picture 2" descr="HSWH_SC_L05_A0031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Charts Based on this information, what percentage of slaves died during passage to the Americas? Where in the Americas did most slaves end up?</a:t>
            </a:r>
          </a:p>
        </p:txBody>
      </p:sp>
    </p:spTree>
    <p:extLst>
      <p:ext uri="{BB962C8B-B14F-4D97-AF65-F5344CB8AC3E}">
        <p14:creationId xmlns:p14="http://schemas.microsoft.com/office/powerpoint/2010/main" val="59309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465234" cy="461665"/>
          </a:xfrm>
          <a:prstGeom prst="rect">
            <a:avLst/>
          </a:prstGeom>
          <a:noFill/>
        </p:spPr>
        <p:txBody>
          <a:bodyPr vert="horz" wrap="square" rtlCol="0">
            <a:spAutoFit/>
          </a:bodyPr>
          <a:lstStyle/>
          <a:p>
            <a:r>
              <a:rPr lang="en-US" sz="2400" b="1" dirty="0">
                <a:solidFill>
                  <a:srgbClr val="0072BC"/>
                </a:solidFill>
              </a:rPr>
              <a:t>Impact of the Slave Trade</a:t>
            </a:r>
          </a:p>
        </p:txBody>
      </p:sp>
      <p:pic>
        <p:nvPicPr>
          <p:cNvPr id="3" name="Picture 2" descr="HSWH_SC_L05_M0023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970671"/>
            <a:ext cx="8312834" cy="4731629"/>
          </a:xfrm>
          <a:prstGeom prst="rect">
            <a:avLst/>
          </a:prstGeom>
        </p:spPr>
      </p:pic>
      <p:sp>
        <p:nvSpPr>
          <p:cNvPr id="4" name="TextBox 3"/>
          <p:cNvSpPr txBox="1"/>
          <p:nvPr/>
        </p:nvSpPr>
        <p:spPr>
          <a:xfrm>
            <a:off x="330200" y="6120452"/>
            <a:ext cx="8414434" cy="523220"/>
          </a:xfrm>
          <a:prstGeom prst="rect">
            <a:avLst/>
          </a:prstGeom>
          <a:noFill/>
        </p:spPr>
        <p:txBody>
          <a:bodyPr vert="horz" wrap="square" rtlCol="0">
            <a:spAutoFit/>
          </a:bodyPr>
          <a:lstStyle/>
          <a:p>
            <a:r>
              <a:rPr lang="en-US" sz="1400" dirty="0"/>
              <a:t>Analyze Maps Many African states were involved in or affected by the slave trade. In general, where were most slave trading regions located? Why?</a:t>
            </a:r>
          </a:p>
        </p:txBody>
      </p:sp>
    </p:spTree>
    <p:extLst>
      <p:ext uri="{BB962C8B-B14F-4D97-AF65-F5344CB8AC3E}">
        <p14:creationId xmlns:p14="http://schemas.microsoft.com/office/powerpoint/2010/main" val="388923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Impact of the Slave Trade</a:t>
            </a:r>
          </a:p>
        </p:txBody>
      </p:sp>
      <p:pic>
        <p:nvPicPr>
          <p:cNvPr id="3" name="Picture 2" descr="HSWH_SC_L05_R116016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Slave laborers planted sugar cane on the West Indies island of Antigua.</a:t>
            </a:r>
          </a:p>
        </p:txBody>
      </p:sp>
    </p:spTree>
    <p:extLst>
      <p:ext uri="{BB962C8B-B14F-4D97-AF65-F5344CB8AC3E}">
        <p14:creationId xmlns:p14="http://schemas.microsoft.com/office/powerpoint/2010/main" val="361223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African Slave Trade Expands</a:t>
            </a:r>
          </a:p>
        </p:txBody>
      </p:sp>
      <p:sp>
        <p:nvSpPr>
          <p:cNvPr id="3" name="TextBox 2"/>
          <p:cNvSpPr txBox="1"/>
          <p:nvPr/>
        </p:nvSpPr>
        <p:spPr>
          <a:xfrm>
            <a:off x="279400" y="1460500"/>
            <a:ext cx="7620000" cy="2062103"/>
          </a:xfrm>
          <a:prstGeom prst="rect">
            <a:avLst/>
          </a:prstGeom>
          <a:noFill/>
        </p:spPr>
        <p:txBody>
          <a:bodyPr vert="horz" rtlCol="0">
            <a:spAutoFit/>
          </a:bodyPr>
          <a:lstStyle/>
          <a:p>
            <a:r>
              <a:rPr lang="en-US" sz="1600"/>
              <a:t>How did European exploration and expansion cause the African slave trade to expand?</a:t>
            </a:r>
          </a:p>
          <a:p>
            <a:endParaRPr lang="en-US" sz="1600"/>
          </a:p>
          <a:p>
            <a:r>
              <a:rPr lang="en-US" sz="1600"/>
              <a:t>A.  European traders shipped enslaved Africans to work on plantations in European colonies in the Americas.</a:t>
            </a:r>
          </a:p>
          <a:p>
            <a:r>
              <a:rPr lang="en-US" sz="1600"/>
              <a:t>B.  European explorers captured African people and forced them to work on their ships.</a:t>
            </a:r>
          </a:p>
          <a:p>
            <a:r>
              <a:rPr lang="en-US" sz="1600"/>
              <a:t>C.  European explorers discovered the slave trade and expanded it across the Indian Ocean into South Asia.</a:t>
            </a:r>
          </a:p>
          <a:p>
            <a:r>
              <a:rPr lang="en-US" sz="1600"/>
              <a:t>D.  Arab armies captured European explorers and forced them into slavery.</a:t>
            </a:r>
          </a:p>
        </p:txBody>
      </p:sp>
    </p:spTree>
    <p:extLst>
      <p:ext uri="{BB962C8B-B14F-4D97-AF65-F5344CB8AC3E}">
        <p14:creationId xmlns:p14="http://schemas.microsoft.com/office/powerpoint/2010/main" val="304309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Atlantic Slave Trade</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How did the Atlantic slave trade benefit the economy of Britain’s New England colonies?</a:t>
            </a:r>
          </a:p>
          <a:p>
            <a:endParaRPr lang="en-US" sz="1600"/>
          </a:p>
          <a:p>
            <a:r>
              <a:rPr lang="en-US" sz="1600"/>
              <a:t>A.  Plantation owners were able to grow more crops.</a:t>
            </a:r>
          </a:p>
          <a:p>
            <a:r>
              <a:rPr lang="en-US" sz="1600"/>
              <a:t>B.  New Englanders employed many slaves on their small farms.</a:t>
            </a:r>
          </a:p>
          <a:p>
            <a:r>
              <a:rPr lang="en-US" sz="1600"/>
              <a:t>C.  New Englanders became wealthy by leading the anti-slavery movement.</a:t>
            </a:r>
          </a:p>
          <a:p>
            <a:r>
              <a:rPr lang="en-US" sz="1600"/>
              <a:t>D.  New England’s shipbuilders earned profits by providing ships for the triangular trade.</a:t>
            </a:r>
          </a:p>
        </p:txBody>
      </p:sp>
    </p:spTree>
    <p:extLst>
      <p:ext uri="{BB962C8B-B14F-4D97-AF65-F5344CB8AC3E}">
        <p14:creationId xmlns:p14="http://schemas.microsoft.com/office/powerpoint/2010/main" val="363948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Horrors of the Middle Passage</a:t>
            </a: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a:t>Which of the following was the leading cause of the high death rate of enslaved Africans during the Middle Passage?</a:t>
            </a:r>
          </a:p>
          <a:p>
            <a:endParaRPr lang="en-US" sz="1600"/>
          </a:p>
          <a:p>
            <a:r>
              <a:rPr lang="en-US" sz="1600"/>
              <a:t>A.  Many of the enslaved people died from dysentery, smallpox, and other diseases.</a:t>
            </a:r>
          </a:p>
          <a:p>
            <a:r>
              <a:rPr lang="en-US" sz="1600"/>
              <a:t>B.  The slave traders’ ships often sank in the stormy waters of the Atlantic Ocean.</a:t>
            </a:r>
          </a:p>
          <a:p>
            <a:r>
              <a:rPr lang="en-US" sz="1600"/>
              <a:t>C.  The crews of the slave ships murdered large numbers of the enslaved people.</a:t>
            </a:r>
          </a:p>
          <a:p>
            <a:r>
              <a:rPr lang="en-US" sz="1600"/>
              <a:t>D.  Some enslaved Africans rebelled and were killed; many others committed suicide.</a:t>
            </a:r>
          </a:p>
        </p:txBody>
      </p:sp>
    </p:spTree>
    <p:extLst>
      <p:ext uri="{BB962C8B-B14F-4D97-AF65-F5344CB8AC3E}">
        <p14:creationId xmlns:p14="http://schemas.microsoft.com/office/powerpoint/2010/main" val="282218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2032000"/>
            <a:ext cx="7620000" cy="4154984"/>
          </a:xfrm>
          <a:prstGeom prst="rect">
            <a:avLst/>
          </a:prstGeom>
          <a:noFill/>
        </p:spPr>
        <p:txBody>
          <a:bodyPr vert="horz" rtlCol="0">
            <a:spAutoFit/>
          </a:bodyPr>
          <a:lstStyle/>
          <a:p>
            <a:pPr marL="342900" indent="-342900">
              <a:buChar char="•"/>
            </a:pPr>
            <a:r>
              <a:rPr lang="en-US" sz="2400" dirty="0"/>
              <a:t>plantations</a:t>
            </a:r>
          </a:p>
          <a:p>
            <a:pPr marL="342900" indent="-342900">
              <a:buChar char="•"/>
            </a:pPr>
            <a:r>
              <a:rPr lang="en-US" sz="2400" dirty="0"/>
              <a:t>Afonso I</a:t>
            </a:r>
          </a:p>
          <a:p>
            <a:pPr marL="342900" indent="-342900">
              <a:buChar char="•"/>
            </a:pPr>
            <a:r>
              <a:rPr lang="en-US" sz="2400" dirty="0"/>
              <a:t>missionaries</a:t>
            </a:r>
          </a:p>
          <a:p>
            <a:pPr marL="342900" indent="-342900">
              <a:buChar char="•"/>
            </a:pPr>
            <a:r>
              <a:rPr lang="en-US" sz="2400" dirty="0"/>
              <a:t>Olaudah Equiano</a:t>
            </a:r>
          </a:p>
          <a:p>
            <a:pPr marL="342900" indent="-342900">
              <a:buChar char="•"/>
            </a:pPr>
            <a:r>
              <a:rPr lang="en-US" sz="2400" dirty="0"/>
              <a:t>triangular trade</a:t>
            </a:r>
          </a:p>
          <a:p>
            <a:pPr marL="342900" indent="-342900">
              <a:buChar char="•"/>
            </a:pPr>
            <a:r>
              <a:rPr lang="en-US" sz="2400" dirty="0"/>
              <a:t>Middle Passage</a:t>
            </a:r>
          </a:p>
          <a:p>
            <a:pPr marL="342900" indent="-342900">
              <a:buChar char="•"/>
            </a:pPr>
            <a:r>
              <a:rPr lang="en-US" sz="2400" dirty="0"/>
              <a:t>mutinies</a:t>
            </a:r>
          </a:p>
          <a:p>
            <a:pPr marL="342900" indent="-342900">
              <a:buChar char="•"/>
            </a:pPr>
            <a:r>
              <a:rPr lang="en-US" sz="2400" dirty="0"/>
              <a:t>Asante kingdom</a:t>
            </a:r>
          </a:p>
          <a:p>
            <a:pPr marL="342900" indent="-342900">
              <a:buChar char="•"/>
            </a:pPr>
            <a:r>
              <a:rPr lang="en-US" sz="2400" dirty="0"/>
              <a:t>Osei Tutu</a:t>
            </a:r>
          </a:p>
          <a:p>
            <a:pPr marL="342900" indent="-342900">
              <a:buChar char="•"/>
            </a:pPr>
            <a:r>
              <a:rPr lang="en-US" sz="2400" dirty="0"/>
              <a:t>monopoly</a:t>
            </a:r>
          </a:p>
          <a:p>
            <a:pPr marL="342900" indent="-342900">
              <a:buChar char="•"/>
            </a:pPr>
            <a:r>
              <a:rPr lang="en-US" sz="2400" dirty="0"/>
              <a:t>Oyo empire</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a:t>Topic 5 Lesson </a:t>
            </a:r>
            <a:r>
              <a:rPr lang="en-US" sz="2400" b="1" dirty="0"/>
              <a:t>5 </a:t>
            </a:r>
            <a:r>
              <a:rPr lang="en-US" sz="2400" dirty="0"/>
              <a:t>The Slave Trade and Its Impact on Africa </a:t>
            </a:r>
          </a:p>
        </p:txBody>
      </p:sp>
    </p:spTree>
    <p:extLst>
      <p:ext uri="{BB962C8B-B14F-4D97-AF65-F5344CB8AC3E}">
        <p14:creationId xmlns:p14="http://schemas.microsoft.com/office/powerpoint/2010/main" val="3043626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Impact of the Slave Trade</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Which of the following statements is TRUE?</a:t>
            </a:r>
          </a:p>
          <a:p>
            <a:endParaRPr lang="en-US" sz="1600"/>
          </a:p>
          <a:p>
            <a:r>
              <a:rPr lang="en-US" sz="1600"/>
              <a:t>A.  European traders introduced the slave trade to Africa.</a:t>
            </a:r>
          </a:p>
          <a:p>
            <a:r>
              <a:rPr lang="en-US" sz="1600"/>
              <a:t>B.  The slave trade harmed some African states, but benefited other African states.</a:t>
            </a:r>
          </a:p>
          <a:p>
            <a:r>
              <a:rPr lang="en-US" sz="1600"/>
              <a:t>C.  The Asante kingdom used its growing power to end the slave trade in West Africa.</a:t>
            </a:r>
          </a:p>
          <a:p>
            <a:r>
              <a:rPr lang="en-US" sz="1600"/>
              <a:t>D.  The slave trade devastated all the African states on Africa’s Atlantic coast.</a:t>
            </a:r>
          </a:p>
        </p:txBody>
      </p:sp>
    </p:spTree>
    <p:extLst>
      <p:ext uri="{BB962C8B-B14F-4D97-AF65-F5344CB8AC3E}">
        <p14:creationId xmlns:p14="http://schemas.microsoft.com/office/powerpoint/2010/main" val="232155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399" y="2032000"/>
            <a:ext cx="8639517" cy="2308324"/>
          </a:xfrm>
          <a:prstGeom prst="rect">
            <a:avLst/>
          </a:prstGeom>
          <a:noFill/>
        </p:spPr>
        <p:txBody>
          <a:bodyPr vert="horz" wrap="square" rtlCol="0">
            <a:spAutoFit/>
          </a:bodyPr>
          <a:lstStyle/>
          <a:p>
            <a:pPr marL="342900" indent="-342900">
              <a:buChar char="•"/>
            </a:pPr>
            <a:r>
              <a:rPr lang="en-US" sz="2400" dirty="0"/>
              <a:t>Summarize the expansion of the African slave trade.</a:t>
            </a:r>
          </a:p>
          <a:p>
            <a:pPr marL="342900" indent="-342900">
              <a:buChar char="•"/>
            </a:pPr>
            <a:r>
              <a:rPr lang="en-US" sz="2400" dirty="0"/>
              <a:t>Explain how triangular trade worked.</a:t>
            </a:r>
          </a:p>
          <a:p>
            <a:pPr marL="342900" indent="-342900">
              <a:buChar char="•"/>
            </a:pPr>
            <a:r>
              <a:rPr lang="en-US" sz="2400" dirty="0"/>
              <a:t>Understand the nature of the Middle Passage and describe its effects.</a:t>
            </a:r>
          </a:p>
          <a:p>
            <a:pPr marL="342900" indent="-342900">
              <a:buChar char="•"/>
            </a:pPr>
            <a:r>
              <a:rPr lang="en-US" sz="2400" dirty="0"/>
              <a:t>Analyze the impact of the Atlantic slave trade on West Africa and the Americas</a:t>
            </a:r>
            <a:r>
              <a:rPr lang="en-US" sz="1600" dirty="0"/>
              <a:t>.</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5 </a:t>
            </a:r>
            <a:r>
              <a:rPr lang="en-US" sz="2400" dirty="0"/>
              <a:t>The Slave Trade and Its Impact on Africa </a:t>
            </a:r>
          </a:p>
        </p:txBody>
      </p:sp>
    </p:spTree>
    <p:extLst>
      <p:ext uri="{BB962C8B-B14F-4D97-AF65-F5344CB8AC3E}">
        <p14:creationId xmlns:p14="http://schemas.microsoft.com/office/powerpoint/2010/main" val="74616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3335"/>
            <a:ext cx="8555111" cy="461665"/>
          </a:xfrm>
          <a:prstGeom prst="rect">
            <a:avLst/>
          </a:prstGeom>
          <a:noFill/>
        </p:spPr>
        <p:txBody>
          <a:bodyPr vert="horz" wrap="square" rtlCol="0">
            <a:spAutoFit/>
          </a:bodyPr>
          <a:lstStyle/>
          <a:p>
            <a:pPr algn="ctr"/>
            <a:r>
              <a:rPr lang="en-US" sz="2400" b="1" dirty="0">
                <a:solidFill>
                  <a:srgbClr val="0072BC"/>
                </a:solidFill>
              </a:rPr>
              <a:t>The African Slave Trade Expands</a:t>
            </a:r>
          </a:p>
        </p:txBody>
      </p:sp>
      <p:sp>
        <p:nvSpPr>
          <p:cNvPr id="3" name="TextBox 2"/>
          <p:cNvSpPr txBox="1"/>
          <p:nvPr/>
        </p:nvSpPr>
        <p:spPr>
          <a:xfrm>
            <a:off x="279399" y="1193710"/>
            <a:ext cx="8555110" cy="3785652"/>
          </a:xfrm>
          <a:prstGeom prst="rect">
            <a:avLst/>
          </a:prstGeom>
          <a:noFill/>
        </p:spPr>
        <p:txBody>
          <a:bodyPr vert="horz" wrap="square" rtlCol="0">
            <a:spAutoFit/>
          </a:bodyPr>
          <a:lstStyle/>
          <a:p>
            <a:pPr algn="ctr"/>
            <a:r>
              <a:rPr lang="en-US" sz="2400" dirty="0"/>
              <a:t>Slavery Throughout History</a:t>
            </a:r>
          </a:p>
          <a:p>
            <a:pPr marL="342900" indent="-342900">
              <a:buFont typeface="Arial" panose="020B0604020202020204" pitchFamily="34" charset="0"/>
              <a:buChar char="•"/>
            </a:pPr>
            <a:r>
              <a:rPr lang="en-US" sz="2400" dirty="0"/>
              <a:t>Slavery comes from the word Slavs, people who were often sold into slavery during the Middle Ages</a:t>
            </a:r>
          </a:p>
          <a:p>
            <a:pPr algn="ctr"/>
            <a:r>
              <a:rPr lang="en-US" sz="2400" dirty="0"/>
              <a:t>European Traders Enter the Slave Trade</a:t>
            </a:r>
          </a:p>
          <a:p>
            <a:pPr marL="342900" indent="-342900">
              <a:buFont typeface="Arial" panose="020B0604020202020204" pitchFamily="34" charset="0"/>
              <a:buChar char="•"/>
            </a:pPr>
            <a:r>
              <a:rPr lang="en-US" sz="2400" dirty="0"/>
              <a:t>At first African slaves were considered as exotic servants for the rich. As colonies and plantations grew they turned to slave labor</a:t>
            </a:r>
          </a:p>
          <a:p>
            <a:pPr marL="342900" indent="-342900">
              <a:buFont typeface="Arial" panose="020B0604020202020204" pitchFamily="34" charset="0"/>
              <a:buChar char="•"/>
            </a:pPr>
            <a:r>
              <a:rPr lang="en-US" sz="2400" dirty="0"/>
              <a:t>African rulers and traders brought captives to the Europeans in exchange for weapons, gun powder, textiles, iron, other goods.</a:t>
            </a:r>
          </a:p>
          <a:p>
            <a:pPr marL="342900" indent="-342900">
              <a:buFont typeface="Arial" panose="020B0604020202020204" pitchFamily="34" charset="0"/>
              <a:buChar char="•"/>
            </a:pPr>
            <a:r>
              <a:rPr lang="en-US" sz="2400" dirty="0"/>
              <a:t>In the 1500’s the slave trade was small but over the next 300 years it will </a:t>
            </a:r>
            <a:r>
              <a:rPr lang="en-US" sz="2400"/>
              <a:t>grow into </a:t>
            </a:r>
            <a:r>
              <a:rPr lang="en-US" sz="2400" dirty="0"/>
              <a:t>a profitable business</a:t>
            </a:r>
          </a:p>
        </p:txBody>
      </p:sp>
    </p:spTree>
    <p:extLst>
      <p:ext uri="{BB962C8B-B14F-4D97-AF65-F5344CB8AC3E}">
        <p14:creationId xmlns:p14="http://schemas.microsoft.com/office/powerpoint/2010/main" val="181788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583246" cy="461665"/>
          </a:xfrm>
          <a:prstGeom prst="rect">
            <a:avLst/>
          </a:prstGeom>
          <a:noFill/>
        </p:spPr>
        <p:txBody>
          <a:bodyPr vert="horz" wrap="square" rtlCol="0">
            <a:spAutoFit/>
          </a:bodyPr>
          <a:lstStyle/>
          <a:p>
            <a:r>
              <a:rPr lang="en-US" sz="2400" b="1" dirty="0">
                <a:solidFill>
                  <a:srgbClr val="0072BC"/>
                </a:solidFill>
              </a:rPr>
              <a:t>The African Slave Trade Expands</a:t>
            </a:r>
          </a:p>
        </p:txBody>
      </p:sp>
      <p:sp>
        <p:nvSpPr>
          <p:cNvPr id="3" name="TextBox 2"/>
          <p:cNvSpPr txBox="1"/>
          <p:nvPr/>
        </p:nvSpPr>
        <p:spPr>
          <a:xfrm>
            <a:off x="279400" y="1460500"/>
            <a:ext cx="8583246" cy="4154984"/>
          </a:xfrm>
          <a:prstGeom prst="rect">
            <a:avLst/>
          </a:prstGeom>
          <a:noFill/>
        </p:spPr>
        <p:txBody>
          <a:bodyPr vert="horz" wrap="square" rtlCol="0">
            <a:spAutoFit/>
          </a:bodyPr>
          <a:lstStyle/>
          <a:p>
            <a:pPr lvl="0" algn="ctr"/>
            <a:r>
              <a:rPr lang="en-US" sz="2400" dirty="0">
                <a:solidFill>
                  <a:prstClr val="black"/>
                </a:solidFill>
              </a:rPr>
              <a:t>African Resistance</a:t>
            </a:r>
          </a:p>
          <a:p>
            <a:pPr marL="342900" lvl="0" indent="-342900">
              <a:buFont typeface="Arial" panose="020B0604020202020204" pitchFamily="34" charset="0"/>
              <a:buChar char="•"/>
            </a:pPr>
            <a:r>
              <a:rPr lang="en-US" sz="2400" dirty="0">
                <a:solidFill>
                  <a:prstClr val="black"/>
                </a:solidFill>
              </a:rPr>
              <a:t>Some African leaders will try to slow down or stop the trade but will fail</a:t>
            </a:r>
          </a:p>
          <a:p>
            <a:pPr marL="342900" lvl="0" indent="-342900">
              <a:buFont typeface="Arial" panose="020B0604020202020204" pitchFamily="34" charset="0"/>
              <a:buChar char="•"/>
            </a:pPr>
            <a:r>
              <a:rPr lang="en-US" sz="2400" dirty="0">
                <a:solidFill>
                  <a:prstClr val="black"/>
                </a:solidFill>
              </a:rPr>
              <a:t>Afonso I, the ruler of Kongo, is a baptized Christian who asks for Portuguese help in developing his country. He wants to keep contact with Europeans but stop the slave trade. He will fail</a:t>
            </a:r>
          </a:p>
          <a:p>
            <a:pPr marL="342900" lvl="0" indent="-342900">
              <a:buFont typeface="Arial" panose="020B0604020202020204" pitchFamily="34" charset="0"/>
              <a:buChar char="•"/>
            </a:pPr>
            <a:r>
              <a:rPr lang="en-US" sz="2400" dirty="0">
                <a:solidFill>
                  <a:prstClr val="black"/>
                </a:solidFill>
              </a:rPr>
              <a:t>In the late 1700’s another African ruler will try to stop the slave trade. The religious leader of </a:t>
            </a:r>
            <a:r>
              <a:rPr lang="en-US" sz="2400" dirty="0" err="1">
                <a:solidFill>
                  <a:prstClr val="black"/>
                </a:solidFill>
              </a:rPr>
              <a:t>Futa</a:t>
            </a:r>
            <a:r>
              <a:rPr lang="en-US" sz="2400" dirty="0">
                <a:solidFill>
                  <a:prstClr val="black"/>
                </a:solidFill>
              </a:rPr>
              <a:t> Toro will pass a law in 1788 not allowing anyone to transport slaves through his land to sell abroad. The slave traders just made a new route to the coast to sell the slaves</a:t>
            </a:r>
          </a:p>
        </p:txBody>
      </p:sp>
    </p:spTree>
    <p:extLst>
      <p:ext uri="{BB962C8B-B14F-4D97-AF65-F5344CB8AC3E}">
        <p14:creationId xmlns:p14="http://schemas.microsoft.com/office/powerpoint/2010/main" val="79145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African Slave Trade Expands</a:t>
            </a:r>
          </a:p>
        </p:txBody>
      </p:sp>
      <p:pic>
        <p:nvPicPr>
          <p:cNvPr id="3" name="Picture 2" descr="HSWH_SC_L05_R116013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7277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Slave labor was used in many civilizations of the past, including ancient Egypt, as shown in this image.</a:t>
            </a:r>
          </a:p>
        </p:txBody>
      </p:sp>
    </p:spTree>
    <p:extLst>
      <p:ext uri="{BB962C8B-B14F-4D97-AF65-F5344CB8AC3E}">
        <p14:creationId xmlns:p14="http://schemas.microsoft.com/office/powerpoint/2010/main" val="228776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3334"/>
            <a:ext cx="8541043" cy="461665"/>
          </a:xfrm>
          <a:prstGeom prst="rect">
            <a:avLst/>
          </a:prstGeom>
          <a:noFill/>
        </p:spPr>
        <p:txBody>
          <a:bodyPr vert="horz" wrap="square" rtlCol="0">
            <a:spAutoFit/>
          </a:bodyPr>
          <a:lstStyle/>
          <a:p>
            <a:pPr algn="ctr"/>
            <a:r>
              <a:rPr lang="en-US" sz="2400" b="1" dirty="0">
                <a:solidFill>
                  <a:srgbClr val="0072BC"/>
                </a:solidFill>
              </a:rPr>
              <a:t>The Atlantic Slave Trade</a:t>
            </a:r>
          </a:p>
        </p:txBody>
      </p:sp>
      <p:sp>
        <p:nvSpPr>
          <p:cNvPr id="3" name="TextBox 2"/>
          <p:cNvSpPr txBox="1"/>
          <p:nvPr/>
        </p:nvSpPr>
        <p:spPr>
          <a:xfrm>
            <a:off x="279400" y="634999"/>
            <a:ext cx="8541042" cy="6001643"/>
          </a:xfrm>
          <a:prstGeom prst="rect">
            <a:avLst/>
          </a:prstGeom>
          <a:noFill/>
        </p:spPr>
        <p:txBody>
          <a:bodyPr vert="horz" wrap="square" rtlCol="0">
            <a:spAutoFit/>
          </a:bodyPr>
          <a:lstStyle/>
          <a:p>
            <a:pPr algn="ctr"/>
            <a:r>
              <a:rPr lang="en-US" sz="2400" dirty="0"/>
              <a:t>Triangular Trade</a:t>
            </a:r>
          </a:p>
          <a:p>
            <a:pPr marL="342900" indent="-342900">
              <a:buFont typeface="Arial" panose="020B0604020202020204" pitchFamily="34" charset="0"/>
              <a:buChar char="•"/>
            </a:pPr>
            <a:r>
              <a:rPr lang="en-US" sz="2400" dirty="0"/>
              <a:t>First leg of the trade involved European merchants to bring their goods (guns, cloth, and cash) to Africa and trade these goods for slaves.</a:t>
            </a:r>
          </a:p>
          <a:p>
            <a:pPr marL="342900" indent="-342900">
              <a:buFont typeface="Arial" panose="020B0604020202020204" pitchFamily="34" charset="0"/>
              <a:buChar char="•"/>
            </a:pPr>
            <a:r>
              <a:rPr lang="en-US" sz="2400" dirty="0"/>
              <a:t>The second passage, the Middle Passage, slaves were transported to the Americas and exchanged for sugar, molasses, cotton, and other products</a:t>
            </a:r>
          </a:p>
          <a:p>
            <a:pPr marL="342900" indent="-342900">
              <a:buFont typeface="Arial" panose="020B0604020202020204" pitchFamily="34" charset="0"/>
              <a:buChar char="•"/>
            </a:pPr>
            <a:r>
              <a:rPr lang="en-US" sz="2400" dirty="0"/>
              <a:t>The third passage merchants carry sugar, molasses, cotton, furs, salt fish, rum to Europe where they were sold or traded for what merchants needed to return to Africa</a:t>
            </a:r>
          </a:p>
          <a:p>
            <a:pPr algn="ctr"/>
            <a:r>
              <a:rPr lang="en-US" sz="2400" dirty="0"/>
              <a:t>Merchants, Industries, and Cities Thrive</a:t>
            </a:r>
          </a:p>
          <a:p>
            <a:pPr marL="342900" indent="-342900">
              <a:buFont typeface="Arial" panose="020B0604020202020204" pitchFamily="34" charset="0"/>
              <a:buChar char="•"/>
            </a:pPr>
            <a:r>
              <a:rPr lang="en-US" sz="2400" dirty="0"/>
              <a:t>The triangular trade will be very profitable for many people</a:t>
            </a:r>
          </a:p>
          <a:p>
            <a:pPr marL="342900" indent="-342900">
              <a:buFont typeface="Arial" panose="020B0604020202020204" pitchFamily="34" charset="0"/>
              <a:buChar char="•"/>
            </a:pPr>
            <a:r>
              <a:rPr lang="en-US" sz="2400" dirty="0"/>
              <a:t>Other industries not directly associated with slavery also became profitable like ship building, and fishing</a:t>
            </a:r>
          </a:p>
          <a:p>
            <a:pPr marL="342900" indent="-342900">
              <a:buFont typeface="Arial" panose="020B0604020202020204" pitchFamily="34" charset="0"/>
              <a:buChar char="•"/>
            </a:pPr>
            <a:r>
              <a:rPr lang="en-US" sz="2400" dirty="0"/>
              <a:t>European cities like Nantes (France), and Bristol (England) will grow prosperous and in North America Salem, and Newport also</a:t>
            </a:r>
          </a:p>
        </p:txBody>
      </p:sp>
    </p:spTree>
    <p:extLst>
      <p:ext uri="{BB962C8B-B14F-4D97-AF65-F5344CB8AC3E}">
        <p14:creationId xmlns:p14="http://schemas.microsoft.com/office/powerpoint/2010/main" val="78540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Atlantic Slave Trade</a:t>
            </a:r>
          </a:p>
        </p:txBody>
      </p:sp>
      <p:pic>
        <p:nvPicPr>
          <p:cNvPr id="3" name="Picture 2" descr="HSWH_SC_L05_R116015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0513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Olaudah Equiano, shown in a 1780s portrait, was captured as a young boy in West Africa and sold into slavery. He later gained freedom and wrote an autobiography about his experiences.</a:t>
            </a:r>
          </a:p>
        </p:txBody>
      </p:sp>
    </p:spTree>
    <p:extLst>
      <p:ext uri="{BB962C8B-B14F-4D97-AF65-F5344CB8AC3E}">
        <p14:creationId xmlns:p14="http://schemas.microsoft.com/office/powerpoint/2010/main" val="106891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4"/>
            <a:ext cx="8597314" cy="461665"/>
          </a:xfrm>
          <a:prstGeom prst="rect">
            <a:avLst/>
          </a:prstGeom>
          <a:noFill/>
        </p:spPr>
        <p:txBody>
          <a:bodyPr vert="horz" wrap="square" rtlCol="0">
            <a:spAutoFit/>
          </a:bodyPr>
          <a:lstStyle/>
          <a:p>
            <a:pPr algn="ctr"/>
            <a:r>
              <a:rPr lang="en-US" sz="2400" b="1" dirty="0">
                <a:solidFill>
                  <a:srgbClr val="0072BC"/>
                </a:solidFill>
              </a:rPr>
              <a:t>The Atlantic Slave Trade</a:t>
            </a:r>
          </a:p>
        </p:txBody>
      </p:sp>
      <p:pic>
        <p:nvPicPr>
          <p:cNvPr id="3" name="Picture 2" descr="HSWH_SC_L05_M0023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928467"/>
            <a:ext cx="8495714" cy="4951827"/>
          </a:xfrm>
          <a:prstGeom prst="rect">
            <a:avLst/>
          </a:prstGeom>
        </p:spPr>
      </p:pic>
      <p:sp>
        <p:nvSpPr>
          <p:cNvPr id="4" name="TextBox 3"/>
          <p:cNvSpPr txBox="1"/>
          <p:nvPr/>
        </p:nvSpPr>
        <p:spPr>
          <a:xfrm>
            <a:off x="279400" y="6040110"/>
            <a:ext cx="8597314" cy="523220"/>
          </a:xfrm>
          <a:prstGeom prst="rect">
            <a:avLst/>
          </a:prstGeom>
          <a:noFill/>
        </p:spPr>
        <p:txBody>
          <a:bodyPr vert="horz" wrap="square" rtlCol="0">
            <a:spAutoFit/>
          </a:bodyPr>
          <a:lstStyle/>
          <a:p>
            <a:r>
              <a:rPr lang="en-US" sz="1400"/>
              <a:t>Analyze Maps This map shows triangular trade routes that started in the 1500s. What trade goods were slaves exchanged for in North America?</a:t>
            </a:r>
          </a:p>
        </p:txBody>
      </p:sp>
    </p:spTree>
    <p:extLst>
      <p:ext uri="{BB962C8B-B14F-4D97-AF65-F5344CB8AC3E}">
        <p14:creationId xmlns:p14="http://schemas.microsoft.com/office/powerpoint/2010/main" val="3328963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TotalTime>
  <Words>1425</Words>
  <Application>Microsoft Office PowerPoint</Application>
  <PresentationFormat>On-screen Show (4:3)</PresentationFormat>
  <Paragraphs>107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22</cp:revision>
  <dcterms:created xsi:type="dcterms:W3CDTF">2014-12-05T18:56:50Z</dcterms:created>
  <dcterms:modified xsi:type="dcterms:W3CDTF">2018-04-05T12:56:18Z</dcterms:modified>
</cp:coreProperties>
</file>